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  <p:sldMasterId id="2147483673" r:id="rId2"/>
    <p:sldMasterId id="2147483674" r:id="rId3"/>
  </p:sldMasterIdLst>
  <p:notesMasterIdLst>
    <p:notesMasterId r:id="rId17"/>
  </p:notesMasterIdLst>
  <p:sldIdLst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56" r:id="rId15"/>
    <p:sldId id="257" r:id="rId16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Helvetica Neue" panose="020B060402020202020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2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4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7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font" Target="fonts/font2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 Neue"/>
              <a:buNone/>
              <a:tabLst/>
              <a:defRPr/>
            </a:pPr>
            <a:r>
              <a:rPr lang="en-US" sz="1200" dirty="0" smtClean="0"/>
              <a:t>500,000 million Deportations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 Neue"/>
              <a:buNone/>
            </a:pPr>
            <a:endParaRPr sz="1200" b="0" i="0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Shape 2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Shape 2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Jurisdictions that signed a BOA will allow ICE to keep track of ICE detainees as they are booked into and out of rented local jail space. 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rtl="0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Under a BOA, local jails also agree to keep detainer information secret, and to give ICE free access to their jails to interrogate inmates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Shape 1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Sheriff have an enormous scope of authority + contact with large number of undocumented immigrants = sheriffs’ jails are often the </a:t>
            </a:r>
            <a:endParaRPr/>
          </a:p>
        </p:txBody>
      </p:sp>
      <p:sp>
        <p:nvSpPr>
          <p:cNvPr id="207" name="Shape 2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lphaLcPeriod"/>
            </a:pPr>
            <a:r>
              <a:rPr lang="en" sz="1200">
                <a:solidFill>
                  <a:schemeClr val="dk1"/>
                </a:solidFill>
              </a:rPr>
              <a:t>Demonstrates respect for immigrant communities by hiring deputies and staff that speak the language(s) of immigrant communities in their jurisdiction.</a:t>
            </a:r>
            <a:endParaRPr sz="1200">
              <a:solidFill>
                <a:schemeClr val="dk1"/>
              </a:solidFill>
            </a:endParaRPr>
          </a:p>
          <a:p>
            <a: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lphaLcPeriod"/>
            </a:pPr>
            <a:r>
              <a:rPr lang="en" sz="1200">
                <a:solidFill>
                  <a:schemeClr val="dk1"/>
                </a:solidFill>
              </a:rPr>
              <a:t>Works with local immigration attorneys and the state or district attorney’s office to speedily process U-Visa certifications</a:t>
            </a:r>
            <a:endParaRPr sz="1200">
              <a:solidFill>
                <a:schemeClr val="dk1"/>
              </a:solidFill>
            </a:endParaRPr>
          </a:p>
          <a:p>
            <a: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lphaLcPeriod"/>
            </a:pPr>
            <a:r>
              <a:rPr lang="en" sz="1200">
                <a:solidFill>
                  <a:schemeClr val="dk1"/>
                </a:solidFill>
              </a:rPr>
              <a:t>Collaborates and consults with local immigrant rights groups on how to best conduct community outreach in immigrant communities and provides materials written in language(s) of local immigrant communities.</a:t>
            </a:r>
            <a:endParaRPr sz="1200">
              <a:solidFill>
                <a:schemeClr val="dk1"/>
              </a:solidFill>
            </a:endParaRPr>
          </a:p>
          <a:p>
            <a: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lphaLcPeriod"/>
            </a:pPr>
            <a:r>
              <a:rPr lang="en" sz="1200">
                <a:solidFill>
                  <a:schemeClr val="dk1"/>
                </a:solidFill>
              </a:rPr>
              <a:t>Deputies and staff are trained on the immigration effects of arrests- such as what bars immigrants from adjusting their status.</a:t>
            </a:r>
            <a:endParaRPr sz="1200">
              <a:solidFill>
                <a:schemeClr val="dk1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Ensures that their entire department is trained on this policy,</a:t>
            </a:r>
            <a:endParaRPr sz="1200">
              <a:solidFill>
                <a:schemeClr val="dk1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The policy outlines clear consequences for deputies and staff that violate the policy.</a:t>
            </a:r>
            <a:endParaRPr sz="1200">
              <a:solidFill>
                <a:schemeClr val="dk1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</a:endParaRPr>
          </a:p>
          <a:p>
            <a: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</a:pPr>
            <a:r>
              <a:rPr lang="en" sz="1200">
                <a:solidFill>
                  <a:schemeClr val="dk1"/>
                </a:solidFill>
              </a:rPr>
              <a:t>They support policies or passes policies in their department that:</a:t>
            </a:r>
            <a:endParaRPr sz="1200">
              <a:solidFill>
                <a:schemeClr val="dk1"/>
              </a:solidFill>
            </a:endParaRPr>
          </a:p>
          <a:p>
            <a: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lphaLcPeriod"/>
            </a:pPr>
            <a:r>
              <a:rPr lang="en" sz="1200">
                <a:solidFill>
                  <a:schemeClr val="dk1"/>
                </a:solidFill>
              </a:rPr>
              <a:t>Refuse to honor ICE detainers,</a:t>
            </a:r>
            <a:endParaRPr sz="1200">
              <a:solidFill>
                <a:schemeClr val="dk1"/>
              </a:solidFill>
            </a:endParaRPr>
          </a:p>
          <a:p>
            <a: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lphaLcPeriod"/>
            </a:pPr>
            <a:r>
              <a:rPr lang="en" sz="1200">
                <a:solidFill>
                  <a:schemeClr val="dk1"/>
                </a:solidFill>
              </a:rPr>
              <a:t>Do not participate in the 287(g) program,</a:t>
            </a:r>
            <a:endParaRPr sz="1200">
              <a:solidFill>
                <a:schemeClr val="dk1"/>
              </a:solidFill>
            </a:endParaRPr>
          </a:p>
          <a:p>
            <a: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lphaLcPeriod"/>
            </a:pPr>
            <a:r>
              <a:rPr lang="en" sz="1200">
                <a:solidFill>
                  <a:schemeClr val="dk1"/>
                </a:solidFill>
              </a:rPr>
              <a:t>Reject BOA agreements with ICE,</a:t>
            </a:r>
            <a:endParaRPr sz="1200">
              <a:solidFill>
                <a:schemeClr val="dk1"/>
              </a:solidFill>
            </a:endParaRPr>
          </a:p>
          <a:p>
            <a: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lphaLcPeriod"/>
            </a:pPr>
            <a:r>
              <a:rPr lang="en" sz="1200">
                <a:solidFill>
                  <a:schemeClr val="dk1"/>
                </a:solidFill>
              </a:rPr>
              <a:t>Do not lease space to ICE or US Marshals for immigration purposes,</a:t>
            </a:r>
            <a:endParaRPr sz="1200">
              <a:solidFill>
                <a:schemeClr val="dk1"/>
              </a:solidFill>
            </a:endParaRPr>
          </a:p>
          <a:p>
            <a: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lphaLcPeriod"/>
            </a:pPr>
            <a:r>
              <a:rPr lang="en" sz="1200">
                <a:solidFill>
                  <a:schemeClr val="dk1"/>
                </a:solidFill>
              </a:rPr>
              <a:t>Does not give ICE access to information of individuals held locally and/or to local databases</a:t>
            </a:r>
            <a:endParaRPr sz="1200">
              <a:solidFill>
                <a:schemeClr val="dk1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</a:endParaRPr>
          </a:p>
        </p:txBody>
      </p:sp>
      <p:sp>
        <p:nvSpPr>
          <p:cNvPr id="216" name="Shape 2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Helvetica Neue"/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Helvetica Neue"/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Helvetica Neue"/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Helvetica Neue"/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Helvetica Neue"/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Helvetica Neue"/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Helvetica Neue"/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Helvetica Neue"/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Helvetica Neue"/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Helvetica Neue"/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Helvetica Neue"/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Helvetica Neue"/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Helvetica Neue"/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Helvetica Neue"/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Helvetica Neue"/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Helvetica Neue"/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Helvetica Neue"/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Helvetica Neue"/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rial"/>
              <a:buChar char="■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Helvetica Neue"/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Helvetica Neue"/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Helvetica Neue"/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Helvetica Neue"/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Helvetica Neue"/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Helvetica Neue"/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Helvetica Neue"/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Helvetica Neue"/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Helvetica Neue"/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722313" y="3305175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Helvetica Neue"/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Helvetica Neue"/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Helvetica Neue"/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Helvetica Neue"/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Helvetica Neue"/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Helvetica Neue"/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Helvetica Neue"/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Helvetica Neue"/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Helvetica Neue"/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Helvetica Neue"/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Helvetica Neue"/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Helvetica Neue"/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Helvetica Neue"/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Helvetica Neue"/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Helvetica Neue"/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Helvetica Neue"/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Helvetica Neue"/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Helvetica Neue"/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body" idx="3"/>
          </p:nvPr>
        </p:nvSpPr>
        <p:spPr>
          <a:xfrm>
            <a:off x="4645025" y="1151335"/>
            <a:ext cx="40419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body" idx="4"/>
          </p:nvPr>
        </p:nvSpPr>
        <p:spPr>
          <a:xfrm>
            <a:off x="4645025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Helvetica Neue"/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Helvetica Neue"/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Helvetica Neue"/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Helvetica Neue"/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Helvetica Neue"/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Helvetica Neue"/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Helvetica Neue"/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Helvetica Neue"/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Helvetica Neue"/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Helvetica Neue"/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Helvetica Neue"/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Helvetica Neue"/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Helvetica Neue"/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Helvetica Neue"/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Helvetica Neue"/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Helvetica Neue"/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Helvetica Neue"/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Helvetica Neue"/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457200" y="204788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00" cy="43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body" idx="2"/>
          </p:nvPr>
        </p:nvSpPr>
        <p:spPr>
          <a:xfrm>
            <a:off x="457200" y="1076325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Helvetica Neue"/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Helvetica Neue"/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Helvetica Neue"/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Helvetica Neue"/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Helvetica Neue"/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Helvetica Neue"/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Helvetica Neue"/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Helvetica Neue"/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Helvetica Neue"/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2" name="Shape 112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Helvetica Neue"/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Helvetica Neue"/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Helvetica Neue"/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Helvetica Neue"/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Helvetica Neue"/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Helvetica Neue"/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Helvetica Neue"/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Helvetica Neue"/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Helvetica Neue"/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 rot="5400000">
            <a:off x="2874750" y="-1217400"/>
            <a:ext cx="33945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Helvetica Neue"/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Helvetica Neue"/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Helvetica Neue"/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Helvetica Neue"/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Helvetica Neue"/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Helvetica Neue"/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Helvetica Neue"/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Helvetica Neue"/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Helvetica Neue"/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 rot="5400000">
            <a:off x="5463750" y="1371628"/>
            <a:ext cx="43887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 rot="5400000">
            <a:off x="1272750" y="-609572"/>
            <a:ext cx="43887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Helvetica Neue"/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Helvetica Neue"/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Helvetica Neue"/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Helvetica Neue"/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Helvetica Neue"/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Helvetica Neue"/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Helvetica Neue"/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Helvetica Neue"/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Helvetica Neue"/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Helvetica Neue"/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Helvetica Neue"/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Helvetica Neue"/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Helvetica Neue"/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Helvetica Neue"/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Helvetica Neue"/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Helvetica Neue"/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Helvetica Neue"/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Helvetica Neue"/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investors.geogroup.com/file/Index?KeyFile=37185668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.png"/><Relationship Id="rId4" Type="http://schemas.openxmlformats.org/officeDocument/2006/relationships/hyperlink" Target="http://investors.geogroup.com/file/Index?KeyFile=2000088787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311700" y="976706"/>
            <a:ext cx="85206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alibri"/>
              <a:buNone/>
            </a:pPr>
            <a:r>
              <a:rPr lang="en" sz="1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endParaRPr sz="18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-19050" y="1188596"/>
            <a:ext cx="4179000" cy="246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dirty="0" smtClean="0"/>
              <a:t>ICE </a:t>
            </a:r>
            <a:r>
              <a:rPr lang="en" sz="1800" dirty="0"/>
              <a:t>needs the cooperation of local law enforcement. </a:t>
            </a:r>
            <a:endParaRPr sz="1800" dirty="0"/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 dirty="0"/>
              <a:t>Local Enforcement</a:t>
            </a:r>
            <a:endParaRPr sz="1800" dirty="0"/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 dirty="0"/>
              <a:t>Detention Beds</a:t>
            </a:r>
            <a:endParaRPr sz="1800" dirty="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dirty="0"/>
              <a:t>287(g): A</a:t>
            </a:r>
            <a:r>
              <a:rPr lang="en" sz="1800" i="0" u="none" strike="noStrike" cap="none" dirty="0">
                <a:solidFill>
                  <a:schemeClr val="dk1"/>
                </a:solidFill>
              </a:rPr>
              <a:t>greements with 59 law enforcement agencies in 17 states. 29 of those agreements were signed in 2017. </a:t>
            </a:r>
            <a:endParaRPr sz="1800" dirty="0"/>
          </a:p>
          <a:p>
            <a:pPr marL="4572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 i="0" u="none" strike="noStrike" cap="none" dirty="0">
                <a:solidFill>
                  <a:schemeClr val="dk1"/>
                </a:solidFill>
              </a:rPr>
              <a:t>ICE plans to continue this higher rate of expansion in 2018. </a:t>
            </a:r>
            <a:endParaRPr sz="1800" i="0" u="none" strike="noStrike" cap="none" dirty="0">
              <a:solidFill>
                <a:schemeClr val="dk1"/>
              </a:solidFill>
            </a:endParaRPr>
          </a:p>
          <a:p>
            <a:pPr marL="457200" marR="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dirty="0"/>
              <a:t>Data Sharing and Access to Jails</a:t>
            </a:r>
            <a:endParaRPr sz="18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i="0" u="none" strike="noStrike" cap="none" dirty="0">
              <a:solidFill>
                <a:srgbClr val="CCCCCC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i="0" u="none" strike="noStrike" cap="none" dirty="0">
              <a:solidFill>
                <a:srgbClr val="CCCCCC"/>
              </a:solidFill>
            </a:endParaRPr>
          </a:p>
        </p:txBody>
      </p:sp>
      <p:sp>
        <p:nvSpPr>
          <p:cNvPr id="153" name="Shape 153"/>
          <p:cNvSpPr txBox="1"/>
          <p:nvPr/>
        </p:nvSpPr>
        <p:spPr>
          <a:xfrm>
            <a:off x="0" y="55275"/>
            <a:ext cx="83970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" sz="3000"/>
              <a:t>Local Deportation Force        </a:t>
            </a:r>
            <a:endParaRPr sz="3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Shape 154"/>
          <p:cNvSpPr/>
          <p:nvPr/>
        </p:nvSpPr>
        <p:spPr>
          <a:xfrm>
            <a:off x="-19050" y="644846"/>
            <a:ext cx="9144000" cy="177900"/>
          </a:xfrm>
          <a:prstGeom prst="rect">
            <a:avLst/>
          </a:prstGeom>
          <a:gradFill>
            <a:gsLst>
              <a:gs pos="0">
                <a:srgbClr val="FF932B"/>
              </a:gs>
              <a:gs pos="100000">
                <a:srgbClr val="FFB673"/>
              </a:gs>
            </a:gsLst>
            <a:lin ang="16200038" scaled="0"/>
          </a:gradFill>
          <a:ln w="9525" cap="flat" cmpd="sng">
            <a:solidFill>
              <a:srgbClr val="F5913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5" name="Shape 1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75875" y="1623606"/>
            <a:ext cx="4679250" cy="25423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>
            <a:spLocks noGrp="1"/>
          </p:cNvSpPr>
          <p:nvPr>
            <p:ph type="title"/>
          </p:nvPr>
        </p:nvSpPr>
        <p:spPr>
          <a:xfrm>
            <a:off x="-19050" y="72150"/>
            <a:ext cx="914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" sz="3000"/>
              <a:t>       Action Steps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329925" y="1099950"/>
            <a:ext cx="5393400" cy="36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" sz="1800"/>
              <a:t>Research Meetings ASAP</a:t>
            </a:r>
            <a:endParaRPr sz="1800"/>
          </a:p>
          <a:p>
            <a:pPr marL="457200" marR="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If you suspect cooperation: Conduct a public records request</a:t>
            </a:r>
            <a:endParaRPr sz="1800"/>
          </a:p>
          <a:p>
            <a:pPr marL="457200" marR="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Educate your community and congregations on ICE tactic to gain local cooperation and ask to join the fight</a:t>
            </a:r>
            <a:endParaRPr sz="1800"/>
          </a:p>
          <a:p>
            <a:pPr marL="457200" marR="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Demand local officials publicly oppose local cooperation with ICE</a:t>
            </a:r>
            <a:endParaRPr sz="180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Hold local officials cooperating or planning to cooperate accountable</a:t>
            </a:r>
            <a:endParaRPr sz="1800"/>
          </a:p>
          <a:p>
            <a:pPr marL="457200" marR="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Demand for policy changes locally to assure no cooperation</a:t>
            </a:r>
            <a:endParaRPr sz="18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Shape 227"/>
          <p:cNvSpPr/>
          <p:nvPr/>
        </p:nvSpPr>
        <p:spPr>
          <a:xfrm>
            <a:off x="-19050" y="644846"/>
            <a:ext cx="9144000" cy="177900"/>
          </a:xfrm>
          <a:prstGeom prst="rect">
            <a:avLst/>
          </a:prstGeom>
          <a:gradFill>
            <a:gsLst>
              <a:gs pos="0">
                <a:srgbClr val="FF932B"/>
              </a:gs>
              <a:gs pos="100000">
                <a:srgbClr val="FFB673"/>
              </a:gs>
            </a:gsLst>
            <a:lin ang="16200038" scaled="0"/>
          </a:gradFill>
          <a:ln w="9525" cap="flat" cmpd="sng">
            <a:solidFill>
              <a:srgbClr val="F5913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8" name="Shape 2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35375" y="971600"/>
            <a:ext cx="2648575" cy="410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>
            <a:spLocks noGrp="1"/>
          </p:cNvSpPr>
          <p:nvPr>
            <p:ph type="title"/>
          </p:nvPr>
        </p:nvSpPr>
        <p:spPr>
          <a:xfrm>
            <a:off x="-19050" y="2168725"/>
            <a:ext cx="914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" sz="3000"/>
              <a:t>Questions? 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Shape 234"/>
          <p:cNvSpPr/>
          <p:nvPr/>
        </p:nvSpPr>
        <p:spPr>
          <a:xfrm>
            <a:off x="-19050" y="644846"/>
            <a:ext cx="9144000" cy="177900"/>
          </a:xfrm>
          <a:prstGeom prst="rect">
            <a:avLst/>
          </a:prstGeom>
          <a:gradFill>
            <a:gsLst>
              <a:gs pos="0">
                <a:srgbClr val="FF932B"/>
              </a:gs>
              <a:gs pos="100000">
                <a:srgbClr val="FFB673"/>
              </a:gs>
            </a:gsLst>
            <a:lin ang="16200038" scaled="0"/>
          </a:gradFill>
          <a:ln w="9525" cap="flat" cmpd="sng">
            <a:solidFill>
              <a:srgbClr val="F5913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5" name="Shape 2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8150" y="1310774"/>
            <a:ext cx="5061925" cy="363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D9D9D9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ctrTitle"/>
          </p:nvPr>
        </p:nvSpPr>
        <p:spPr>
          <a:xfrm>
            <a:off x="311708" y="628900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Basic Ordering Agreements and the Power of Sheriffs </a:t>
            </a:r>
            <a:endParaRPr/>
          </a:p>
        </p:txBody>
      </p:sp>
      <p:pic>
        <p:nvPicPr>
          <p:cNvPr id="136" name="Shape 1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25678" y="3362300"/>
            <a:ext cx="1482825" cy="178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Shape 1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0150" y="3774638"/>
            <a:ext cx="2311625" cy="956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Shape 1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54925" y="3570011"/>
            <a:ext cx="2311625" cy="1052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Shape 1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11300" y="3656700"/>
            <a:ext cx="1987898" cy="8795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D9D9D9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ctrTitle"/>
          </p:nvPr>
        </p:nvSpPr>
        <p:spPr>
          <a:xfrm>
            <a:off x="292650" y="0"/>
            <a:ext cx="85206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Agenda</a:t>
            </a:r>
            <a:endParaRPr sz="3600"/>
          </a:p>
        </p:txBody>
      </p:sp>
      <p:sp>
        <p:nvSpPr>
          <p:cNvPr id="145" name="Shape 145"/>
          <p:cNvSpPr txBox="1">
            <a:spLocks noGrp="1"/>
          </p:cNvSpPr>
          <p:nvPr>
            <p:ph type="subTitle" idx="1"/>
          </p:nvPr>
        </p:nvSpPr>
        <p:spPr>
          <a:xfrm>
            <a:off x="311700" y="1082950"/>
            <a:ext cx="8520600" cy="34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</a:rPr>
              <a:t>1. Intros and Agenda Review</a:t>
            </a: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</a:rPr>
              <a:t>2. Local Deportation Force </a:t>
            </a: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</a:endParaRPr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3. What are Basic Ordering Agreements? </a:t>
            </a:r>
            <a:endParaRPr sz="1400">
              <a:solidFill>
                <a:schemeClr val="dk1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1400">
                <a:solidFill>
                  <a:schemeClr val="dk1"/>
                </a:solidFill>
              </a:rPr>
              <a:t>What are we seeing?</a:t>
            </a:r>
            <a:endParaRPr sz="1400">
              <a:solidFill>
                <a:schemeClr val="dk1"/>
              </a:solidFill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 sz="1400">
                <a:solidFill>
                  <a:schemeClr val="dk1"/>
                </a:solidFill>
              </a:rPr>
              <a:t>What are the components/terms of a BOA?</a:t>
            </a:r>
            <a:endParaRPr sz="1400">
              <a:solidFill>
                <a:schemeClr val="dk1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1400">
                <a:solidFill>
                  <a:schemeClr val="dk1"/>
                </a:solidFill>
              </a:rPr>
              <a:t>What's new/different?</a:t>
            </a:r>
            <a:endParaRPr sz="1400">
              <a:solidFill>
                <a:schemeClr val="dk1"/>
              </a:solidFill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 sz="1400">
                <a:solidFill>
                  <a:schemeClr val="dk1"/>
                </a:solidFill>
              </a:rPr>
              <a:t>DHS/ICE + sheriffs view as a "solution" to unconstitutionality of detainers</a:t>
            </a:r>
            <a:endParaRPr sz="1400">
              <a:solidFill>
                <a:schemeClr val="dk1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1400">
                <a:solidFill>
                  <a:schemeClr val="dk1"/>
                </a:solidFill>
              </a:rPr>
              <a:t>What are the implications?</a:t>
            </a:r>
            <a:endParaRPr sz="1400">
              <a:solidFill>
                <a:schemeClr val="dk1"/>
              </a:solidFill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 sz="1400">
                <a:solidFill>
                  <a:schemeClr val="dk1"/>
                </a:solidFill>
              </a:rPr>
              <a:t>DHS/ICE + sheriffs are testing in FL to then roll out across the country. </a:t>
            </a: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</a:rPr>
              <a:t>3. Florida organizing efforts: What is the resistance to BOAs in Florida? </a:t>
            </a: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4. Sheriffs: What makes a Pro-Immigrant Sheriff?</a:t>
            </a: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5. Action Steps</a:t>
            </a: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>
              <a:solidFill>
                <a:schemeClr val="dk1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46" name="Shape 146"/>
          <p:cNvSpPr/>
          <p:nvPr/>
        </p:nvSpPr>
        <p:spPr>
          <a:xfrm>
            <a:off x="-19050" y="644846"/>
            <a:ext cx="9144000" cy="177900"/>
          </a:xfrm>
          <a:prstGeom prst="rect">
            <a:avLst/>
          </a:prstGeom>
          <a:gradFill>
            <a:gsLst>
              <a:gs pos="0">
                <a:srgbClr val="FF932B"/>
              </a:gs>
              <a:gs pos="100000">
                <a:srgbClr val="FFB673"/>
              </a:gs>
            </a:gsLst>
            <a:lin ang="16200038" scaled="0"/>
          </a:gradFill>
          <a:ln w="9525" cap="flat" cmpd="sng">
            <a:solidFill>
              <a:srgbClr val="F5913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Shape 1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038096"/>
            <a:ext cx="9144000" cy="3541425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Shape 161"/>
          <p:cNvSpPr txBox="1"/>
          <p:nvPr/>
        </p:nvSpPr>
        <p:spPr>
          <a:xfrm>
            <a:off x="12600" y="89975"/>
            <a:ext cx="9080700" cy="4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do you see?                           </a:t>
            </a:r>
            <a:endParaRPr sz="3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Shape 162"/>
          <p:cNvSpPr/>
          <p:nvPr/>
        </p:nvSpPr>
        <p:spPr>
          <a:xfrm>
            <a:off x="-19050" y="644846"/>
            <a:ext cx="9144000" cy="177900"/>
          </a:xfrm>
          <a:prstGeom prst="rect">
            <a:avLst/>
          </a:prstGeom>
          <a:gradFill>
            <a:gsLst>
              <a:gs pos="0">
                <a:srgbClr val="FF932B"/>
              </a:gs>
              <a:gs pos="100000">
                <a:srgbClr val="FFB673"/>
              </a:gs>
            </a:gsLst>
            <a:lin ang="16200038" scaled="0"/>
          </a:gradFill>
          <a:ln w="9525" cap="flat" cmpd="sng">
            <a:solidFill>
              <a:srgbClr val="F5913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Shape 163"/>
          <p:cNvSpPr txBox="1"/>
          <p:nvPr/>
        </p:nvSpPr>
        <p:spPr>
          <a:xfrm>
            <a:off x="6444400" y="3192175"/>
            <a:ext cx="2769600" cy="167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ICE</a:t>
            </a:r>
            <a:r>
              <a:rPr lang="en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exploring 4 new detention centers — in Detroit, Chicago, St. Paul, Salt Lake City =  3000-5000 beds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 detention center under Trump - a $110 million, 1,000-bed facility in the Houston-area, operated by the GEO Group - will be open by end of 2018.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title"/>
          </p:nvPr>
        </p:nvSpPr>
        <p:spPr>
          <a:xfrm>
            <a:off x="-19050" y="72150"/>
            <a:ext cx="914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Local Profiting </a:t>
            </a:r>
            <a:r>
              <a:rPr lang="en" sz="3000"/>
              <a:t>on Detention            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-151700" y="888425"/>
            <a:ext cx="3438600" cy="32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</a:pPr>
            <a:r>
              <a:rPr lang="en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Stewart County, Georgia, an ICE agreement provides revenue that makes up 20 percent of the county’s annual budget.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</a:pPr>
            <a:r>
              <a:rPr lang="en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ICE detention center in Folkston, Georgia, boost its revenue  </a:t>
            </a:r>
            <a:r>
              <a:rPr lang="en" sz="16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$21 million</a:t>
            </a:r>
            <a:r>
              <a:rPr lang="en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600"/>
          </a:p>
          <a:p>
            <a:pPr marL="457200" marR="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</a:pPr>
            <a:r>
              <a:rPr lang="en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Conroe, Texas, a facility is expected to bring in </a:t>
            </a:r>
            <a:r>
              <a:rPr lang="en" sz="16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$44 million</a:t>
            </a:r>
            <a:r>
              <a:rPr lang="en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annually from an ICE contract. 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Shape 170"/>
          <p:cNvSpPr/>
          <p:nvPr/>
        </p:nvSpPr>
        <p:spPr>
          <a:xfrm>
            <a:off x="-19050" y="644846"/>
            <a:ext cx="9144000" cy="177900"/>
          </a:xfrm>
          <a:prstGeom prst="rect">
            <a:avLst/>
          </a:prstGeom>
          <a:gradFill>
            <a:gsLst>
              <a:gs pos="0">
                <a:srgbClr val="FF932B"/>
              </a:gs>
              <a:gs pos="100000">
                <a:srgbClr val="FFB673"/>
              </a:gs>
            </a:gsLst>
            <a:lin ang="16200038" scaled="0"/>
          </a:gradFill>
          <a:ln w="9525" cap="flat" cmpd="sng">
            <a:solidFill>
              <a:srgbClr val="F5913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1" name="Shape 17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39300" y="975146"/>
            <a:ext cx="5552300" cy="34632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title"/>
          </p:nvPr>
        </p:nvSpPr>
        <p:spPr>
          <a:xfrm>
            <a:off x="311700" y="547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/>
              <a:t>What is a Basic Ordering Agreement (BOA)?</a:t>
            </a:r>
            <a:endParaRPr sz="3000"/>
          </a:p>
        </p:txBody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0" y="1000075"/>
            <a:ext cx="4025400" cy="365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1400" b="1">
                <a:solidFill>
                  <a:schemeClr val="dk1"/>
                </a:solidFill>
              </a:rPr>
              <a:t>Florida Jan. 2018 </a:t>
            </a:r>
            <a:r>
              <a:rPr lang="en" sz="1400">
                <a:solidFill>
                  <a:schemeClr val="dk1"/>
                </a:solidFill>
              </a:rPr>
              <a:t>- 17 sheriffs announce BOA program</a:t>
            </a:r>
            <a:endParaRPr sz="1400">
              <a:solidFill>
                <a:schemeClr val="dk1"/>
              </a:solidFill>
            </a:endParaRPr>
          </a:p>
          <a:p>
            <a:pPr marL="457200" lvl="0" indent="-3175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1400">
                <a:solidFill>
                  <a:schemeClr val="dk1"/>
                </a:solidFill>
              </a:rPr>
              <a:t>Sheriff holds people for 48 hours after their scheduled release for ICE </a:t>
            </a:r>
            <a:endParaRPr sz="1400">
              <a:solidFill>
                <a:schemeClr val="dk1"/>
              </a:solidFill>
            </a:endParaRPr>
          </a:p>
          <a:p>
            <a:pPr marL="457200" lvl="0" indent="-3175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1400">
                <a:solidFill>
                  <a:schemeClr val="dk1"/>
                </a:solidFill>
              </a:rPr>
              <a:t>In return, ICE pays the sheriff’s office $50 per detainee</a:t>
            </a:r>
            <a:endParaRPr sz="1400">
              <a:solidFill>
                <a:schemeClr val="dk1"/>
              </a:solidFill>
            </a:endParaRPr>
          </a:p>
          <a:p>
            <a:pPr marL="457200" lvl="0" indent="-3175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1400">
                <a:solidFill>
                  <a:schemeClr val="dk1"/>
                </a:solidFill>
              </a:rPr>
              <a:t>A pilot program: A new effort to gain local cooperation</a:t>
            </a:r>
            <a:endParaRPr sz="1400">
              <a:solidFill>
                <a:schemeClr val="dk1"/>
              </a:solidFill>
            </a:endParaRPr>
          </a:p>
          <a:p>
            <a:pPr marL="457200" lvl="0" indent="-3175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1400">
                <a:solidFill>
                  <a:schemeClr val="dk1"/>
                </a:solidFill>
              </a:rPr>
              <a:t>Under a BOA, local jails agree to:</a:t>
            </a:r>
            <a:endParaRPr sz="1400">
              <a:solidFill>
                <a:schemeClr val="dk1"/>
              </a:solidFill>
            </a:endParaRPr>
          </a:p>
          <a:p>
            <a:pPr marL="914400" lvl="1" indent="-3175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Allow ICE to keep track of detainees as they are booked into and out of rented local jail space;</a:t>
            </a:r>
            <a:endParaRPr>
              <a:solidFill>
                <a:schemeClr val="dk1"/>
              </a:solidFill>
            </a:endParaRPr>
          </a:p>
          <a:p>
            <a:pPr marL="914400" lvl="1" indent="-3175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Keep detainer information secret;</a:t>
            </a:r>
            <a:endParaRPr>
              <a:solidFill>
                <a:schemeClr val="dk1"/>
              </a:solidFill>
            </a:endParaRPr>
          </a:p>
          <a:p>
            <a:pPr marL="914400" lvl="1" indent="-3175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Give ICE free access to their jails to interrogate inmates.</a:t>
            </a:r>
            <a:endParaRPr>
              <a:solidFill>
                <a:schemeClr val="dk1"/>
              </a:solidFill>
            </a:endParaRPr>
          </a:p>
          <a:p>
            <a:pPr marL="0" lvl="0" indent="0">
              <a:spcBef>
                <a:spcPts val="8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78" name="Shape 178"/>
          <p:cNvSpPr/>
          <p:nvPr/>
        </p:nvSpPr>
        <p:spPr>
          <a:xfrm>
            <a:off x="-19050" y="644846"/>
            <a:ext cx="9144000" cy="177900"/>
          </a:xfrm>
          <a:prstGeom prst="rect">
            <a:avLst/>
          </a:prstGeom>
          <a:gradFill>
            <a:gsLst>
              <a:gs pos="0">
                <a:srgbClr val="FF932B"/>
              </a:gs>
              <a:gs pos="100000">
                <a:srgbClr val="FFB673"/>
              </a:gs>
            </a:gsLst>
            <a:lin ang="16200038" scaled="0"/>
          </a:gradFill>
          <a:ln w="9525" cap="flat" cmpd="sng">
            <a:solidFill>
              <a:srgbClr val="F5913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9" name="Shape 1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38225" y="1066821"/>
            <a:ext cx="4833000" cy="3232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Shape 1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38225" y="4298900"/>
            <a:ext cx="4833000" cy="6368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title"/>
          </p:nvPr>
        </p:nvSpPr>
        <p:spPr>
          <a:xfrm>
            <a:off x="311700" y="1148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new or different about the BOA program? </a:t>
            </a:r>
            <a:endParaRPr/>
          </a:p>
        </p:txBody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311700" y="1290875"/>
            <a:ext cx="4796400" cy="417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 sz="1400">
                <a:solidFill>
                  <a:srgbClr val="000000"/>
                </a:solidFill>
              </a:rPr>
              <a:t>There are two main changes: (1) new paperwork, and (2) payments to counties for holding people</a:t>
            </a:r>
            <a:endParaRPr sz="1400">
              <a:solidFill>
                <a:srgbClr val="000000"/>
              </a:solidFill>
            </a:endParaRP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 sz="1400">
                <a:solidFill>
                  <a:srgbClr val="000000"/>
                </a:solidFill>
              </a:rPr>
              <a:t>BOAs do not change the 4th Amendment requirement of </a:t>
            </a:r>
            <a:r>
              <a:rPr lang="en" sz="1400" i="1">
                <a:solidFill>
                  <a:srgbClr val="000000"/>
                </a:solidFill>
              </a:rPr>
              <a:t>probable cause. </a:t>
            </a:r>
            <a:endParaRPr sz="1400">
              <a:solidFill>
                <a:srgbClr val="000000"/>
              </a:solidFill>
            </a:endParaRP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 sz="1400">
                <a:solidFill>
                  <a:srgbClr val="000000"/>
                </a:solidFill>
              </a:rPr>
              <a:t>BOAs do not protect counties for 4th Amendment violations</a:t>
            </a:r>
            <a:endParaRPr sz="1400">
              <a:solidFill>
                <a:srgbClr val="000000"/>
              </a:solidFill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" sz="1400">
                <a:solidFill>
                  <a:srgbClr val="000000"/>
                </a:solidFill>
              </a:rPr>
              <a:t>BOA - not an enforceable contract: Does not require counties to honor all ICE detainers.</a:t>
            </a:r>
            <a:endParaRPr sz="1400">
              <a:solidFill>
                <a:srgbClr val="000000"/>
              </a:solidFill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" sz="1400">
                <a:solidFill>
                  <a:srgbClr val="000000"/>
                </a:solidFill>
              </a:rPr>
              <a:t>Payments: $50/detainer. </a:t>
            </a:r>
            <a:endParaRPr sz="1400">
              <a:solidFill>
                <a:srgbClr val="000000"/>
              </a:solidFill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 sz="1400">
                <a:solidFill>
                  <a:srgbClr val="000000"/>
                </a:solidFill>
              </a:rPr>
              <a:t>ICE and Counties believe new paperwork &amp; payments effectively transfer detainees to ICE custody while they remain physically in the county jail.  </a:t>
            </a:r>
            <a:endParaRPr sz="1400">
              <a:solidFill>
                <a:srgbClr val="000000"/>
              </a:solidFill>
            </a:endParaRPr>
          </a:p>
        </p:txBody>
      </p:sp>
      <p:pic>
        <p:nvPicPr>
          <p:cNvPr id="187" name="Shape 18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07975" y="1290875"/>
            <a:ext cx="3941126" cy="2561749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Shape 188"/>
          <p:cNvSpPr/>
          <p:nvPr/>
        </p:nvSpPr>
        <p:spPr>
          <a:xfrm>
            <a:off x="-19050" y="644846"/>
            <a:ext cx="9144000" cy="177900"/>
          </a:xfrm>
          <a:prstGeom prst="rect">
            <a:avLst/>
          </a:prstGeom>
          <a:gradFill>
            <a:gsLst>
              <a:gs pos="0">
                <a:srgbClr val="FF932B"/>
              </a:gs>
              <a:gs pos="100000">
                <a:srgbClr val="FFB673"/>
              </a:gs>
            </a:gsLst>
            <a:lin ang="16200038" scaled="0"/>
          </a:gradFill>
          <a:ln w="9525" cap="flat" cmpd="sng">
            <a:solidFill>
              <a:srgbClr val="F5913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title"/>
          </p:nvPr>
        </p:nvSpPr>
        <p:spPr>
          <a:xfrm>
            <a:off x="71550" y="747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are the implications? </a:t>
            </a:r>
            <a:endParaRPr/>
          </a:p>
        </p:txBody>
      </p:sp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4262900" y="1152475"/>
            <a:ext cx="4569300" cy="381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ICE’s detainer system has been under attack through the courts and through grassroots organizing </a:t>
            </a:r>
            <a:endParaRPr>
              <a:solidFill>
                <a:schemeClr val="dk1"/>
              </a:solidFill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Holding people on detainers found unconstitutional in multiple court rulings </a:t>
            </a:r>
            <a:endParaRPr>
              <a:solidFill>
                <a:schemeClr val="dk1"/>
              </a:solidFill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DHS, ICE and sheriffs view BOA as a "solution" to unconstitutionality of detainers</a:t>
            </a:r>
            <a:endParaRPr>
              <a:solidFill>
                <a:schemeClr val="dk1"/>
              </a:solidFill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If pilot program is “successful” in Florida, BOAs will spread nationwide </a:t>
            </a:r>
            <a:endParaRPr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95" name="Shape 1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6925" y="1518250"/>
            <a:ext cx="3885875" cy="21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Shape 196"/>
          <p:cNvSpPr/>
          <p:nvPr/>
        </p:nvSpPr>
        <p:spPr>
          <a:xfrm>
            <a:off x="-19050" y="644846"/>
            <a:ext cx="9144000" cy="177900"/>
          </a:xfrm>
          <a:prstGeom prst="rect">
            <a:avLst/>
          </a:prstGeom>
          <a:gradFill>
            <a:gsLst>
              <a:gs pos="0">
                <a:srgbClr val="FF932B"/>
              </a:gs>
              <a:gs pos="100000">
                <a:srgbClr val="FFB673"/>
              </a:gs>
            </a:gsLst>
            <a:lin ang="16200038" scaled="0"/>
          </a:gradFill>
          <a:ln w="9525" cap="flat" cmpd="sng">
            <a:solidFill>
              <a:srgbClr val="F5913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title"/>
          </p:nvPr>
        </p:nvSpPr>
        <p:spPr>
          <a:xfrm>
            <a:off x="-19050" y="72150"/>
            <a:ext cx="914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" sz="3000"/>
              <a:t>Efforts In Florida to End BOAs            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4796475" y="1018500"/>
            <a:ext cx="4086600" cy="32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</a:pPr>
            <a:r>
              <a:rPr lang="en" sz="1600"/>
              <a:t>Hillsborough County</a:t>
            </a:r>
            <a:endParaRPr sz="1600"/>
          </a:p>
          <a:p>
            <a:pPr marL="914400" marR="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Connecting DA work and sheriff work</a:t>
            </a:r>
            <a:endParaRPr sz="1600"/>
          </a:p>
          <a:p>
            <a: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Sheriff up for election Nov. 2018</a:t>
            </a:r>
            <a:endParaRPr sz="1600"/>
          </a:p>
          <a:p>
            <a:pPr marL="914400" marR="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Organizing clergy and community leaders to meet with sheriff</a:t>
            </a:r>
            <a:endParaRPr sz="1600"/>
          </a:p>
          <a:p>
            <a:pPr marL="914400" marR="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Educating and organizing other electeds to put pressure on sheriff</a:t>
            </a:r>
            <a:endParaRPr sz="1600"/>
          </a:p>
          <a:p>
            <a:pPr marL="457200" marR="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</a:pPr>
            <a:r>
              <a:rPr lang="en" sz="1600"/>
              <a:t>Statewide</a:t>
            </a:r>
            <a:endParaRPr sz="1600"/>
          </a:p>
          <a:p>
            <a:pPr marL="914400" marR="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Records requests and FOIAs </a:t>
            </a:r>
            <a:endParaRPr sz="1600"/>
          </a:p>
          <a:p>
            <a:pPr marL="914400" marR="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Looking for cases to start resistance in the courts </a:t>
            </a:r>
            <a:endParaRPr sz="16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Shape 203"/>
          <p:cNvSpPr/>
          <p:nvPr/>
        </p:nvSpPr>
        <p:spPr>
          <a:xfrm>
            <a:off x="-19050" y="644846"/>
            <a:ext cx="9144000" cy="177900"/>
          </a:xfrm>
          <a:prstGeom prst="rect">
            <a:avLst/>
          </a:prstGeom>
          <a:gradFill>
            <a:gsLst>
              <a:gs pos="0">
                <a:srgbClr val="FF932B"/>
              </a:gs>
              <a:gs pos="100000">
                <a:srgbClr val="FFB673"/>
              </a:gs>
            </a:gsLst>
            <a:lin ang="16200038" scaled="0"/>
          </a:gradFill>
          <a:ln w="9525" cap="flat" cmpd="sng">
            <a:solidFill>
              <a:srgbClr val="F5913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4" name="Shape 2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5375" y="1404300"/>
            <a:ext cx="4086625" cy="2719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title"/>
          </p:nvPr>
        </p:nvSpPr>
        <p:spPr>
          <a:xfrm>
            <a:off x="-19050" y="-80250"/>
            <a:ext cx="914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" sz="3000"/>
              <a:t>The Power of Sheriffs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3489925" y="743425"/>
            <a:ext cx="5846700" cy="40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Sheriffs are </a:t>
            </a:r>
            <a:r>
              <a:rPr lang="en" sz="1800" b="1">
                <a:latin typeface="Arial"/>
                <a:ea typeface="Arial"/>
                <a:cs typeface="Arial"/>
                <a:sym typeface="Arial"/>
              </a:rPr>
              <a:t>elected</a:t>
            </a:r>
            <a:r>
              <a:rPr lang="en" sz="1800">
                <a:latin typeface="Arial"/>
                <a:ea typeface="Arial"/>
                <a:cs typeface="Arial"/>
                <a:sym typeface="Arial"/>
              </a:rPr>
              <a:t> officials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Law enforcement and jail authority county-wide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Manage county or regional jails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Most have the power to make arrests and detain people throughout the county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Jails are entry point for detention and deportation 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b="1">
                <a:latin typeface="Arial"/>
                <a:ea typeface="Arial"/>
                <a:cs typeface="Arial"/>
                <a:sym typeface="Arial"/>
              </a:rPr>
              <a:t>In most cases, sheriffs have sole decision-making authority over how and whether to work with federal authorities</a:t>
            </a:r>
            <a:endParaRPr sz="1800" b="1"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Shape 211"/>
          <p:cNvSpPr/>
          <p:nvPr/>
        </p:nvSpPr>
        <p:spPr>
          <a:xfrm>
            <a:off x="-19050" y="568646"/>
            <a:ext cx="9144000" cy="177900"/>
          </a:xfrm>
          <a:prstGeom prst="rect">
            <a:avLst/>
          </a:prstGeom>
          <a:gradFill>
            <a:gsLst>
              <a:gs pos="0">
                <a:srgbClr val="FF932B"/>
              </a:gs>
              <a:gs pos="100000">
                <a:srgbClr val="FFB673"/>
              </a:gs>
            </a:gsLst>
            <a:lin ang="16200038" scaled="0"/>
          </a:gradFill>
          <a:ln w="9525" cap="flat" cmpd="sng">
            <a:solidFill>
              <a:srgbClr val="F5913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2" name="Shape 2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1700" y="834062"/>
            <a:ext cx="2673430" cy="1959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Shape 2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6775" y="2866300"/>
            <a:ext cx="3373147" cy="189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type="title"/>
          </p:nvPr>
        </p:nvSpPr>
        <p:spPr>
          <a:xfrm>
            <a:off x="-19050" y="72150"/>
            <a:ext cx="914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" sz="3000"/>
              <a:t>What makes a pro-immigrant sheriff?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Shape 219"/>
          <p:cNvSpPr/>
          <p:nvPr/>
        </p:nvSpPr>
        <p:spPr>
          <a:xfrm>
            <a:off x="-19050" y="644846"/>
            <a:ext cx="9144000" cy="177900"/>
          </a:xfrm>
          <a:prstGeom prst="rect">
            <a:avLst/>
          </a:prstGeom>
          <a:gradFill>
            <a:gsLst>
              <a:gs pos="0">
                <a:srgbClr val="FF932B"/>
              </a:gs>
              <a:gs pos="100000">
                <a:srgbClr val="FFB673"/>
              </a:gs>
            </a:gsLst>
            <a:lin ang="16200038" scaled="0"/>
          </a:gradFill>
          <a:ln w="9525" cap="flat" cmpd="sng">
            <a:solidFill>
              <a:srgbClr val="F5913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Shape 220"/>
          <p:cNvSpPr txBox="1"/>
          <p:nvPr/>
        </p:nvSpPr>
        <p:spPr>
          <a:xfrm>
            <a:off x="141150" y="1201950"/>
            <a:ext cx="8861700" cy="31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r>
              <a:rPr lang="en" sz="1600">
                <a:solidFill>
                  <a:schemeClr val="dk1"/>
                </a:solidFill>
              </a:rPr>
              <a:t>Respects immigrant communities and recognizes that trust between their department and immigrant communities is a key component to public safety.</a:t>
            </a:r>
            <a:endParaRPr sz="1600">
              <a:solidFill>
                <a:schemeClr val="dk1"/>
              </a:solidFill>
            </a:endParaRPr>
          </a:p>
          <a:p>
            <a:pPr marL="45720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  <a:p>
            <a:pPr marL="457200" lvl="0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r>
              <a:rPr lang="en" sz="1600">
                <a:solidFill>
                  <a:schemeClr val="dk1"/>
                </a:solidFill>
              </a:rPr>
              <a:t>Publicly declares, and has a written, supporting policy, that their deputies and department will not inquire about immigration status. </a:t>
            </a:r>
            <a:endParaRPr sz="1600">
              <a:solidFill>
                <a:schemeClr val="dk1"/>
              </a:solidFill>
            </a:endParaRPr>
          </a:p>
          <a:p>
            <a:pPr marL="45720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  <a:p>
            <a:pPr marL="457200" lvl="0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r>
              <a:rPr lang="en" sz="1600">
                <a:solidFill>
                  <a:schemeClr val="dk1"/>
                </a:solidFill>
              </a:rPr>
              <a:t>Publicly states their job is not to enforce immigration law and demonstrates this commitment by refusing to cooperate with ICE or Border Patrol. </a:t>
            </a:r>
            <a:endParaRPr sz="160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1016</Words>
  <Application>Microsoft Office PowerPoint</Application>
  <PresentationFormat>On-screen Show (16:9)</PresentationFormat>
  <Paragraphs>104</Paragraphs>
  <Slides>13</Slides>
  <Notes>13</Notes>
  <HiddenSlides>2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Calibri</vt:lpstr>
      <vt:lpstr>Arial</vt:lpstr>
      <vt:lpstr>Times New Roman</vt:lpstr>
      <vt:lpstr>Helvetica Neue</vt:lpstr>
      <vt:lpstr>Simple Light</vt:lpstr>
      <vt:lpstr>Office Theme</vt:lpstr>
      <vt:lpstr>Custom</vt:lpstr>
      <vt:lpstr>    </vt:lpstr>
      <vt:lpstr>PowerPoint Presentation</vt:lpstr>
      <vt:lpstr>Local Profiting on Detention            </vt:lpstr>
      <vt:lpstr>What is a Basic Ordering Agreement (BOA)?</vt:lpstr>
      <vt:lpstr>What is new or different about the BOA program? </vt:lpstr>
      <vt:lpstr>What are the implications? </vt:lpstr>
      <vt:lpstr>Efforts In Florida to End BOAs            </vt:lpstr>
      <vt:lpstr>The Power of Sheriffs</vt:lpstr>
      <vt:lpstr>What makes a pro-immigrant sheriff?</vt:lpstr>
      <vt:lpstr>       Action Steps</vt:lpstr>
      <vt:lpstr>Questions? </vt:lpstr>
      <vt:lpstr>Basic Ordering Agreements and the Power of Sheriffs </vt:lpstr>
      <vt:lpstr>Agenda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</dc:title>
  <dc:creator>Nanci Palacios</dc:creator>
  <cp:lastModifiedBy>Nanci Palacios</cp:lastModifiedBy>
  <cp:revision>1</cp:revision>
  <dcterms:modified xsi:type="dcterms:W3CDTF">2018-05-19T14:29:27Z</dcterms:modified>
</cp:coreProperties>
</file>