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7" r:id="rId2"/>
    <p:sldId id="261" r:id="rId3"/>
    <p:sldId id="262" r:id="rId4"/>
    <p:sldId id="260" r:id="rId5"/>
    <p:sldId id="269" r:id="rId6"/>
    <p:sldId id="264" r:id="rId7"/>
    <p:sldId id="265" r:id="rId8"/>
    <p:sldId id="267" r:id="rId9"/>
    <p:sldId id="270" r:id="rId10"/>
    <p:sldId id="272" r:id="rId11"/>
    <p:sldId id="273" r:id="rId12"/>
    <p:sldId id="274" r:id="rId13"/>
    <p:sldId id="275" r:id="rId14"/>
    <p:sldId id="276" r:id="rId15"/>
    <p:sldId id="277" r:id="rId16"/>
    <p:sldId id="266" r:id="rId17"/>
    <p:sldId id="27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1"/>
    <p:restoredTop sz="94670"/>
  </p:normalViewPr>
  <p:slideViewPr>
    <p:cSldViewPr snapToGrid="0" snapToObjects="1">
      <p:cViewPr>
        <p:scale>
          <a:sx n="69" d="100"/>
          <a:sy n="69" d="100"/>
        </p:scale>
        <p:origin x="2248" y="1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udithgreene/Documents/OSL%20TRAC%20data%20November%202017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baseline="0" dirty="0"/>
              <a:t>Border Crossing Prosecutions in 1986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3.7891158136482903E-2"/>
                  <c:y val="-2.2767279090113699E-2"/>
                </c:manualLayout>
              </c:layout>
              <c:tx>
                <c:rich>
                  <a:bodyPr/>
                  <a:lstStyle/>
                  <a:p>
                    <a:r>
                      <a:rPr lang="is-IS" baseline="0" dirty="0"/>
                      <a:t> 1325 - </a:t>
                    </a:r>
                    <a:fld id="{720267E5-8867-DD4D-BB3B-50BECEF5C621}" type="VALUE">
                      <a:rPr lang="is-IS" baseline="0"/>
                      <a:pPr/>
                      <a:t>[VALUE]</a:t>
                    </a:fld>
                    <a:endParaRPr lang="is-IS" baseline="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5540745096260201E-2"/>
                  <c:y val="-1.1461534170231E-2"/>
                </c:manualLayout>
              </c:layout>
              <c:tx>
                <c:rich>
                  <a:bodyPr/>
                  <a:lstStyle/>
                  <a:p>
                    <a:r>
                      <a:rPr lang="pl-PL" sz="2800" b="1" baseline="0"/>
                      <a:t>1326 -  </a:t>
                    </a:r>
                    <a:fld id="{DB90F77A-BA5C-724A-A9CE-6DA5D6A15131}" type="VALUE">
                      <a:rPr lang="pl-PL" sz="2800" b="1" baseline="0"/>
                      <a:pPr/>
                      <a:t>[VALUE]</a:t>
                    </a:fld>
                    <a:endParaRPr lang="pl-PL" sz="2800" b="1" baseline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4.8697759105286897E-2"/>
                  <c:y val="-6.5843038906196805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/>
                      <a:t>Other</a:t>
                    </a:r>
                  </a:p>
                  <a:p>
                    <a:r>
                      <a:rPr lang="en-US" sz="2800" b="1" baseline="0" dirty="0"/>
                      <a:t>- </a:t>
                    </a:r>
                    <a:fld id="{202D7D1A-5CFA-264E-B0A5-85A42E47A876}" type="VALUE">
                      <a:rPr lang="en-US" sz="2800" b="1" baseline="0"/>
                      <a:pPr/>
                      <a:t>[VALUE]</a:t>
                    </a:fld>
                    <a:endParaRPr lang="en-US" sz="2800" b="1" baseline="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'Pie 1'!$D$5:$D$7</c:f>
              <c:numCache>
                <c:formatCode>0%</c:formatCode>
                <c:ptCount val="3"/>
                <c:pt idx="0">
                  <c:v>0.111172547836869</c:v>
                </c:pt>
                <c:pt idx="1">
                  <c:v>5.8929917106254698E-2</c:v>
                </c:pt>
                <c:pt idx="2">
                  <c:v>0.88227606313461304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BB-9A4D-946F-1AA635EAD9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2000" b="1" i="0" u="none" strike="noStrike" baseline="0" dirty="0">
                <a:effectLst/>
                <a:latin typeface="+mn-lt"/>
              </a:rPr>
              <a:t>8</a:t>
            </a:r>
            <a:r>
              <a:rPr lang="en-US" sz="2000" b="1" i="0" u="none" strike="noStrike" baseline="0" dirty="0">
                <a:effectLst/>
                <a:latin typeface="+mj-lt"/>
              </a:rPr>
              <a:t> </a:t>
            </a:r>
            <a:r>
              <a:rPr lang="en-US" sz="2000" b="1" i="0" u="none" strike="noStrike" baseline="0" dirty="0">
                <a:effectLst/>
                <a:latin typeface="+mn-lt"/>
              </a:rPr>
              <a:t>USC 1324 Bringing In and Harboring Prosecution Cases Filed January-September 201</a:t>
            </a:r>
            <a:r>
              <a:rPr lang="en-US" sz="2000" b="1" i="0" u="none" strike="noStrike" baseline="0" dirty="0">
                <a:effectLst/>
              </a:rPr>
              <a:t>7</a:t>
            </a:r>
            <a:r>
              <a:rPr lang="en-US" b="0" i="0" u="none" strike="noStrike" baseline="0" dirty="0">
                <a:effectLst/>
              </a:rPr>
              <a:t> </a:t>
            </a:r>
            <a:r>
              <a:rPr lang="en-US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numRef>
              <c:f>'1324mo'!$J$12:$J$20</c:f>
              <c:numCache>
                <c:formatCode>mmm\-yy</c:formatCode>
                <c:ptCount val="9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</c:numCache>
            </c:numRef>
          </c:cat>
          <c:val>
            <c:numRef>
              <c:f>'1324mo'!$K$12:$K$20</c:f>
              <c:numCache>
                <c:formatCode>General</c:formatCode>
                <c:ptCount val="9"/>
                <c:pt idx="0">
                  <c:v>284</c:v>
                </c:pt>
                <c:pt idx="2">
                  <c:v>246</c:v>
                </c:pt>
                <c:pt idx="3">
                  <c:v>217</c:v>
                </c:pt>
                <c:pt idx="4">
                  <c:v>268</c:v>
                </c:pt>
                <c:pt idx="5">
                  <c:v>352</c:v>
                </c:pt>
                <c:pt idx="6">
                  <c:v>293</c:v>
                </c:pt>
                <c:pt idx="7">
                  <c:v>439</c:v>
                </c:pt>
                <c:pt idx="8">
                  <c:v>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96-E34E-944D-72E37945407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3060576"/>
        <c:axId val="555685632"/>
      </c:barChart>
      <c:dateAx>
        <c:axId val="3306057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685632"/>
        <c:crosses val="autoZero"/>
        <c:auto val="1"/>
        <c:lblOffset val="100"/>
        <c:baseTimeUnit val="months"/>
      </c:dateAx>
      <c:valAx>
        <c:axId val="5556856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3060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2000" b="1" i="0" u="none" strike="noStrike" baseline="0" dirty="0">
                <a:effectLst/>
              </a:rPr>
              <a:t>8 USC 1325 Entry Prosecution Cases Filed January-September 2017</a:t>
            </a:r>
            <a:r>
              <a:rPr lang="en-US" b="0" i="0" u="none" strike="noStrike" baseline="0" dirty="0">
                <a:effectLst/>
              </a:rPr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numRef>
              <c:f>'1325mo'!$J$11:$J$19</c:f>
              <c:numCache>
                <c:formatCode>mmm\-yy</c:formatCode>
                <c:ptCount val="9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</c:numCache>
            </c:numRef>
          </c:cat>
          <c:val>
            <c:numRef>
              <c:f>'1325mo'!$K$11:$K$19</c:f>
              <c:numCache>
                <c:formatCode>General</c:formatCode>
                <c:ptCount val="9"/>
                <c:pt idx="0" formatCode="#,##0">
                  <c:v>2080</c:v>
                </c:pt>
                <c:pt idx="2" formatCode="#,##0">
                  <c:v>1783</c:v>
                </c:pt>
                <c:pt idx="3" formatCode="#,##0">
                  <c:v>1573</c:v>
                </c:pt>
                <c:pt idx="4" formatCode="#,##0">
                  <c:v>1786</c:v>
                </c:pt>
                <c:pt idx="5" formatCode="#,##0">
                  <c:v>2616</c:v>
                </c:pt>
                <c:pt idx="6" formatCode="#,##0">
                  <c:v>2708</c:v>
                </c:pt>
                <c:pt idx="7" formatCode="#,##0">
                  <c:v>3016</c:v>
                </c:pt>
                <c:pt idx="8" formatCode="#,##0">
                  <c:v>2727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64-5B4D-A271-78D0EC1BD3F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0596416"/>
        <c:axId val="29993008"/>
      </c:barChart>
      <c:dateAx>
        <c:axId val="5059641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93008"/>
        <c:crosses val="autoZero"/>
        <c:auto val="1"/>
        <c:lblOffset val="100"/>
        <c:baseTimeUnit val="months"/>
      </c:dateAx>
      <c:valAx>
        <c:axId val="2999300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505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b="1" i="0" baseline="0">
                <a:effectLst/>
              </a:rPr>
              <a:t>8 USC 1326 Reentry Prosecution Cases Filed January-September 2017</a:t>
            </a:r>
            <a:r>
              <a:rPr lang="en-US" b="0" i="0" baseline="0">
                <a:effectLst/>
              </a:rPr>
              <a:t> </a:t>
            </a:r>
            <a:endParaRPr lang="en-US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b="0" i="0" u="none" strike="noStrike" kern="120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6111111111111101E-2"/>
          <c:y val="0.21284740449110501"/>
          <c:w val="0.92777777777777803"/>
          <c:h val="0.70058654126567499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numRef>
              <c:f>'1326mo'!$I$9:$I$17</c:f>
              <c:numCache>
                <c:formatCode>mmm\-yy</c:formatCode>
                <c:ptCount val="9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</c:numCache>
            </c:numRef>
          </c:cat>
          <c:val>
            <c:numRef>
              <c:f>'1326mo'!$J$9:$J$17</c:f>
              <c:numCache>
                <c:formatCode>General</c:formatCode>
                <c:ptCount val="9"/>
                <c:pt idx="0" formatCode="#,##0">
                  <c:v>2198</c:v>
                </c:pt>
                <c:pt idx="2" formatCode="#,##0">
                  <c:v>2340</c:v>
                </c:pt>
                <c:pt idx="3" formatCode="#,##0">
                  <c:v>1819</c:v>
                </c:pt>
                <c:pt idx="4" formatCode="#,##0">
                  <c:v>2490</c:v>
                </c:pt>
                <c:pt idx="5" formatCode="#,##0">
                  <c:v>2511</c:v>
                </c:pt>
                <c:pt idx="6" formatCode="#,##0">
                  <c:v>2079</c:v>
                </c:pt>
                <c:pt idx="7" formatCode="#,##0">
                  <c:v>2442</c:v>
                </c:pt>
                <c:pt idx="8" formatCode="#,##0">
                  <c:v>2214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9A-A649-B3EE-2FD91FEDA96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9764560"/>
        <c:axId val="75005696"/>
      </c:barChart>
      <c:dateAx>
        <c:axId val="6976456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005696"/>
        <c:crosses val="autoZero"/>
        <c:auto val="1"/>
        <c:lblOffset val="100"/>
        <c:baseTimeUnit val="months"/>
      </c:dateAx>
      <c:valAx>
        <c:axId val="7500569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69764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t" anchorCtr="0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b="1"/>
              <a:t>Percentage of Apprehended Migrants Who Were Prosecuted 1986-2016 </a:t>
            </a:r>
          </a:p>
        </c:rich>
      </c:tx>
      <c:layout>
        <c:manualLayout>
          <c:xMode val="edge"/>
          <c:yMode val="edge"/>
          <c:x val="0.123352049503259"/>
          <c:y val="1.60714285714286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'%pros'!$G$2:$G$32</c:f>
              <c:numCache>
                <c:formatCode>General</c:formatCode>
                <c:ptCount val="31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</c:numCache>
            </c:numRef>
          </c:cat>
          <c:val>
            <c:numRef>
              <c:f>'%pros'!$H$2:$H$32</c:f>
              <c:numCache>
                <c:formatCode>0.00%</c:formatCode>
                <c:ptCount val="31"/>
                <c:pt idx="0">
                  <c:v>3.9753309946814501E-3</c:v>
                </c:pt>
                <c:pt idx="1">
                  <c:v>3.0735295105872502E-3</c:v>
                </c:pt>
                <c:pt idx="2">
                  <c:v>3.9418932792405796E-3</c:v>
                </c:pt>
                <c:pt idx="3">
                  <c:v>5.2114608123926499E-3</c:v>
                </c:pt>
                <c:pt idx="4">
                  <c:v>5.5387503109136397E-3</c:v>
                </c:pt>
                <c:pt idx="5">
                  <c:v>4.4762600438276101E-3</c:v>
                </c:pt>
                <c:pt idx="6">
                  <c:v>3.42555827223454E-3</c:v>
                </c:pt>
                <c:pt idx="7">
                  <c:v>2.3823498166524902E-3</c:v>
                </c:pt>
                <c:pt idx="8">
                  <c:v>2.98889486708461E-3</c:v>
                </c:pt>
                <c:pt idx="9">
                  <c:v>3.1379207976170199E-3</c:v>
                </c:pt>
                <c:pt idx="10">
                  <c:v>2.8006298235257699E-3</c:v>
                </c:pt>
                <c:pt idx="11">
                  <c:v>3.7864563571530399E-3</c:v>
                </c:pt>
                <c:pt idx="12">
                  <c:v>5.6697504345200999E-3</c:v>
                </c:pt>
                <c:pt idx="13">
                  <c:v>6.5897137456352997E-3</c:v>
                </c:pt>
                <c:pt idx="14">
                  <c:v>6.4990420057209602E-3</c:v>
                </c:pt>
                <c:pt idx="15">
                  <c:v>8.4635088209899009E-3</c:v>
                </c:pt>
                <c:pt idx="16">
                  <c:v>1.1794553173863499E-2</c:v>
                </c:pt>
                <c:pt idx="17">
                  <c:v>1.4739751266697401E-2</c:v>
                </c:pt>
                <c:pt idx="18">
                  <c:v>2.4824557517923899E-2</c:v>
                </c:pt>
                <c:pt idx="19">
                  <c:v>2.3598347101036699E-2</c:v>
                </c:pt>
                <c:pt idx="20">
                  <c:v>2.4979857627410899E-2</c:v>
                </c:pt>
                <c:pt idx="21">
                  <c:v>3.2932523664494E-2</c:v>
                </c:pt>
                <c:pt idx="22">
                  <c:v>6.8004472125380494E-2</c:v>
                </c:pt>
                <c:pt idx="23">
                  <c:v>9.4751844154734796E-2</c:v>
                </c:pt>
                <c:pt idx="24">
                  <c:v>9.9956384405476703E-2</c:v>
                </c:pt>
                <c:pt idx="25">
                  <c:v>0.111213281344403</c:v>
                </c:pt>
                <c:pt idx="26">
                  <c:v>0.12695452439720101</c:v>
                </c:pt>
                <c:pt idx="27">
                  <c:v>0.13775749717351199</c:v>
                </c:pt>
                <c:pt idx="28">
                  <c:v>0.119972764545674</c:v>
                </c:pt>
                <c:pt idx="29">
                  <c:v>0.17109162680308401</c:v>
                </c:pt>
                <c:pt idx="30">
                  <c:v>0.121421970768505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F-C847-B7E0-AC2D97D1784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78816240"/>
        <c:axId val="409850432"/>
      </c:barChart>
      <c:catAx>
        <c:axId val="47881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50432"/>
        <c:crosses val="autoZero"/>
        <c:auto val="1"/>
        <c:lblAlgn val="ctr"/>
        <c:lblOffset val="100"/>
        <c:noMultiLvlLbl val="0"/>
      </c:catAx>
      <c:valAx>
        <c:axId val="409850432"/>
        <c:scaling>
          <c:orientation val="minMax"/>
        </c:scaling>
        <c:delete val="0"/>
        <c:axPos val="l"/>
        <c:numFmt formatCode="0.0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816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baseline="0" dirty="0">
                <a:effectLst/>
              </a:rPr>
              <a:t>Border</a:t>
            </a:r>
            <a:r>
              <a:rPr lang="en-US" sz="1400" b="1" i="0" u="none" strike="noStrike" baseline="0" dirty="0">
                <a:effectLst/>
              </a:rPr>
              <a:t> </a:t>
            </a:r>
            <a:r>
              <a:rPr lang="en-US" sz="2000" b="1" i="0" u="none" strike="noStrike" baseline="0" dirty="0">
                <a:effectLst/>
              </a:rPr>
              <a:t>Crossing Prosecutions in 1996</a:t>
            </a:r>
            <a:r>
              <a:rPr lang="en-US" sz="2000" b="1" i="0" u="none" strike="noStrike" baseline="0" dirty="0"/>
              <a:t> </a:t>
            </a:r>
            <a:endParaRPr lang="en-US" sz="2000" b="1" baseline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is-IS"/>
                      <a:t> 1325 - </a:t>
                    </a:r>
                    <a:fld id="{098FB7AD-D3FA-0343-945B-E599C1D44581}" type="VALUE">
                      <a:rPr lang="is-IS"/>
                      <a:pPr/>
                      <a:t>[VALUE]</a:t>
                    </a:fld>
                    <a:endParaRPr lang="is-I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8.4813983334480203E-2"/>
                  <c:y val="4.98865558471858E-2"/>
                </c:manualLayout>
              </c:layout>
              <c:tx>
                <c:rich>
                  <a:bodyPr/>
                  <a:lstStyle/>
                  <a:p>
                    <a:r>
                      <a:rPr lang="is-IS"/>
                      <a:t>1326 - </a:t>
                    </a:r>
                  </a:p>
                  <a:p>
                    <a:fld id="{719EF3B4-CA03-204B-9081-78A4ECA064BA}" type="VALUE">
                      <a:rPr lang="is-I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395840993753296E-2"/>
                      <c:h val="0.1321481481481479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3166019780677499"/>
                  <c:y val="-7.69906678331876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Other</a:t>
                    </a:r>
                    <a:r>
                      <a:rPr lang="en-US" baseline="0"/>
                      <a:t> - </a:t>
                    </a:r>
                  </a:p>
                  <a:p>
                    <a:fld id="{8910B71D-2F4A-DF44-9177-E2FF2C54B0EB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'Pie 1'!$D$20:$D$22</c:f>
              <c:numCache>
                <c:formatCode>0%</c:formatCode>
                <c:ptCount val="3"/>
                <c:pt idx="0">
                  <c:v>8.3868134359017903E-3</c:v>
                </c:pt>
                <c:pt idx="1">
                  <c:v>5.7078498873730302E-2</c:v>
                </c:pt>
                <c:pt idx="2">
                  <c:v>0.93453468769036796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1C-DB42-A3D6-62B2707307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>
                <a:effectLst/>
              </a:rPr>
              <a:t>Border Crossing Prosecutions in 2006</a:t>
            </a:r>
            <a:endParaRPr lang="en-US" sz="2000" baseline="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3419849081364801"/>
                  <c:y val="6.2092884222805497E-2"/>
                </c:manualLayout>
              </c:layout>
              <c:tx>
                <c:rich>
                  <a:bodyPr/>
                  <a:lstStyle/>
                  <a:p>
                    <a:r>
                      <a:rPr lang="is-IS"/>
                      <a:t>1325 - </a:t>
                    </a:r>
                  </a:p>
                  <a:p>
                    <a:fld id="{7BDF2CDD-D645-304A-B4B5-5D00DBC82178}" type="VALUE">
                      <a:rPr lang="is-I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4415957375598399E-2"/>
                  <c:y val="3.74543719823471E-2"/>
                </c:manualLayout>
              </c:layout>
              <c:tx>
                <c:rich>
                  <a:bodyPr/>
                  <a:lstStyle/>
                  <a:p>
                    <a:r>
                      <a:rPr lang="is-IS"/>
                      <a:t>1326 - </a:t>
                    </a:r>
                  </a:p>
                  <a:p>
                    <a:fld id="{265B740E-9762-A94B-A287-B3C7C782C1FE}" type="VALUE">
                      <a:rPr lang="is-I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1.9062079739065499E-2"/>
                  <c:y val="-2.83751184599248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Other - </a:t>
                    </a:r>
                  </a:p>
                  <a:p>
                    <a:fld id="{8E9ABFAE-AD73-174F-95F1-0FE4F147528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'Pie 1'!$D$35:$D$37</c:f>
              <c:numCache>
                <c:formatCode>0%</c:formatCode>
                <c:ptCount val="3"/>
                <c:pt idx="0">
                  <c:v>0.11686754212388301</c:v>
                </c:pt>
                <c:pt idx="1">
                  <c:v>0.141280977222693</c:v>
                </c:pt>
                <c:pt idx="2">
                  <c:v>0.74185148065342299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F8-7243-B946-0111D62F2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baseline="0" dirty="0">
                <a:effectLst/>
              </a:rPr>
              <a:t>Border Crossing Prosecutions in 2016</a:t>
            </a:r>
            <a:r>
              <a:rPr lang="en-US" sz="1400" b="0" i="0" u="none" strike="noStrike" baseline="0" dirty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2.5629593175853001E-2"/>
                  <c:y val="1.2878390201224801E-2"/>
                </c:manualLayout>
              </c:layout>
              <c:tx>
                <c:rich>
                  <a:bodyPr/>
                  <a:lstStyle/>
                  <a:p>
                    <a:r>
                      <a:rPr lang="is-IS"/>
                      <a:t>1325 - </a:t>
                    </a:r>
                  </a:p>
                  <a:p>
                    <a:fld id="{4BB4BCCC-017E-3B46-9F0D-DA2737738ADC}" type="VALUE">
                      <a:rPr lang="is-I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5860783027121598E-2"/>
                  <c:y val="3.77438757655294E-2"/>
                </c:manualLayout>
              </c:layout>
              <c:tx>
                <c:rich>
                  <a:bodyPr/>
                  <a:lstStyle/>
                  <a:p>
                    <a:r>
                      <a:rPr lang="is-IS"/>
                      <a:t>1326 - </a:t>
                    </a:r>
                  </a:p>
                  <a:p>
                    <a:fld id="{D009489D-6298-F043-A6B6-97C9EE056708}" type="VALUE">
                      <a:rPr lang="is-I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3.1146653543307101E-2"/>
                  <c:y val="1.86060075823855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Other - </a:t>
                    </a:r>
                  </a:p>
                  <a:p>
                    <a:fld id="{AA7DF2D6-0519-3842-9CED-6C536589FC0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'Pie 1'!$D$50:$D$52</c:f>
              <c:numCache>
                <c:formatCode>0%</c:formatCode>
                <c:ptCount val="3"/>
                <c:pt idx="0">
                  <c:v>0.26600070654910901</c:v>
                </c:pt>
                <c:pt idx="1">
                  <c:v>0.21794033418269601</c:v>
                </c:pt>
                <c:pt idx="2">
                  <c:v>0.516058959268196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2D-574D-BABC-B48B3B4D89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>
                <a:effectLst/>
              </a:rPr>
              <a:t>Border Crossing Prosecutions in 2017</a:t>
            </a:r>
            <a:r>
              <a:rPr lang="en-US" sz="1800" b="0" i="0" baseline="0" dirty="0">
                <a:effectLst/>
              </a:rPr>
              <a:t> 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3.7962707786526703E-2"/>
                  <c:y val="3.1021434820647401E-2"/>
                </c:manualLayout>
              </c:layout>
              <c:tx>
                <c:rich>
                  <a:bodyPr/>
                  <a:lstStyle/>
                  <a:p>
                    <a:r>
                      <a:rPr lang="is-IS"/>
                      <a:t>1325 - </a:t>
                    </a:r>
                  </a:p>
                  <a:p>
                    <a:fld id="{2CB19E04-C5BA-E244-A14A-4D3AF5A56B42}" type="VALUE">
                      <a:rPr lang="is-I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7.8927165354330704E-3"/>
                  <c:y val="8.4681758530183601E-2"/>
                </c:manualLayout>
              </c:layout>
              <c:tx>
                <c:rich>
                  <a:bodyPr/>
                  <a:lstStyle/>
                  <a:p>
                    <a:r>
                      <a:rPr lang="is-IS"/>
                      <a:t>1326 - </a:t>
                    </a:r>
                  </a:p>
                  <a:p>
                    <a:fld id="{619ADC8D-F9BE-B946-85B4-ABF4E069FE6A}" type="VALUE">
                      <a:rPr lang="is-I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1.33771872265967E-2"/>
                  <c:y val="0.12215259550889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Other - </a:t>
                    </a:r>
                  </a:p>
                  <a:p>
                    <a:fld id="{D80EF330-4807-0945-8967-C8F4A784023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'Pie 1'!$D$65:$D$67</c:f>
              <c:numCache>
                <c:formatCode>0%</c:formatCode>
                <c:ptCount val="3"/>
                <c:pt idx="0">
                  <c:v>0.225916794566176</c:v>
                </c:pt>
                <c:pt idx="1">
                  <c:v>0.22626783789961799</c:v>
                </c:pt>
                <c:pt idx="2">
                  <c:v>0.54781536753420601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69-4C41-ADD0-8487854402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b="1"/>
              <a:t>Migrants Apprehended by Federal Authorities</a:t>
            </a:r>
          </a:p>
          <a:p>
            <a:pPr>
              <a:defRPr b="1"/>
            </a:pPr>
            <a:r>
              <a:rPr lang="en-US" b="1"/>
              <a:t>Fiscal Years 1986-2016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Apps!$B$3:$B$33</c:f>
              <c:numCache>
                <c:formatCode>General</c:formatCode>
                <c:ptCount val="31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</c:numCache>
            </c:numRef>
          </c:cat>
          <c:val>
            <c:numRef>
              <c:f>Apps!$C$3:$C$33</c:f>
              <c:numCache>
                <c:formatCode>#,##0</c:formatCode>
                <c:ptCount val="31"/>
                <c:pt idx="0">
                  <c:v>1767400</c:v>
                </c:pt>
                <c:pt idx="1">
                  <c:v>1190488</c:v>
                </c:pt>
                <c:pt idx="2">
                  <c:v>1008145</c:v>
                </c:pt>
                <c:pt idx="3">
                  <c:v>954243</c:v>
                </c:pt>
                <c:pt idx="4">
                  <c:v>1169939</c:v>
                </c:pt>
                <c:pt idx="5">
                  <c:v>1197875</c:v>
                </c:pt>
                <c:pt idx="6">
                  <c:v>1258481</c:v>
                </c:pt>
                <c:pt idx="7">
                  <c:v>1327261</c:v>
                </c:pt>
                <c:pt idx="8">
                  <c:v>1094719</c:v>
                </c:pt>
                <c:pt idx="9">
                  <c:v>1394554</c:v>
                </c:pt>
                <c:pt idx="10">
                  <c:v>1649986</c:v>
                </c:pt>
                <c:pt idx="11">
                  <c:v>1536529</c:v>
                </c:pt>
                <c:pt idx="12">
                  <c:v>1679439</c:v>
                </c:pt>
                <c:pt idx="13">
                  <c:v>1714035</c:v>
                </c:pt>
                <c:pt idx="14">
                  <c:v>1814729</c:v>
                </c:pt>
                <c:pt idx="15">
                  <c:v>1387486</c:v>
                </c:pt>
                <c:pt idx="16">
                  <c:v>1062270</c:v>
                </c:pt>
                <c:pt idx="17">
                  <c:v>1046422</c:v>
                </c:pt>
                <c:pt idx="18">
                  <c:v>1264232</c:v>
                </c:pt>
                <c:pt idx="19">
                  <c:v>1291065</c:v>
                </c:pt>
                <c:pt idx="20">
                  <c:v>1206412</c:v>
                </c:pt>
                <c:pt idx="21">
                  <c:v>960722</c:v>
                </c:pt>
                <c:pt idx="22">
                  <c:v>1043799</c:v>
                </c:pt>
                <c:pt idx="23">
                  <c:v>889703</c:v>
                </c:pt>
                <c:pt idx="24">
                  <c:v>795587</c:v>
                </c:pt>
                <c:pt idx="25">
                  <c:v>678606</c:v>
                </c:pt>
                <c:pt idx="26">
                  <c:v>671327</c:v>
                </c:pt>
                <c:pt idx="27">
                  <c:v>662483</c:v>
                </c:pt>
                <c:pt idx="28">
                  <c:v>679996</c:v>
                </c:pt>
                <c:pt idx="29">
                  <c:v>406595</c:v>
                </c:pt>
                <c:pt idx="30">
                  <c:v>530250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50-284F-B746-634C8496FB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11526368"/>
        <c:axId val="511190368"/>
      </c:barChart>
      <c:catAx>
        <c:axId val="51152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190368"/>
        <c:crosses val="autoZero"/>
        <c:auto val="1"/>
        <c:lblAlgn val="ctr"/>
        <c:lblOffset val="100"/>
        <c:noMultiLvlLbl val="0"/>
      </c:catAx>
      <c:valAx>
        <c:axId val="51119036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511526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2000" b="1" baseline="0" dirty="0"/>
              <a:t>8 USC 1325 Entry Prosecution Cases Filed 1986-2017 </a:t>
            </a:r>
          </a:p>
          <a:p>
            <a:pPr>
              <a:defRPr b="1"/>
            </a:pPr>
            <a:r>
              <a:rPr lang="en-US" sz="2000" b="1" baseline="0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'1325'!$B$3:$B$34</c:f>
              <c:numCache>
                <c:formatCode>General</c:formatCode>
                <c:ptCount val="32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</c:numCache>
            </c:numRef>
          </c:cat>
          <c:val>
            <c:numRef>
              <c:f>'1325'!$C$3:$C$34</c:f>
              <c:numCache>
                <c:formatCode>#,##0</c:formatCode>
                <c:ptCount val="32"/>
                <c:pt idx="0">
                  <c:v>6635</c:v>
                </c:pt>
                <c:pt idx="1">
                  <c:v>2879</c:v>
                </c:pt>
                <c:pt idx="2">
                  <c:v>3246</c:v>
                </c:pt>
                <c:pt idx="3">
                  <c:v>4098</c:v>
                </c:pt>
                <c:pt idx="4">
                  <c:v>5423</c:v>
                </c:pt>
                <c:pt idx="5">
                  <c:v>4270</c:v>
                </c:pt>
                <c:pt idx="6">
                  <c:v>3175</c:v>
                </c:pt>
                <c:pt idx="7" formatCode="General">
                  <c:v>801</c:v>
                </c:pt>
                <c:pt idx="8" formatCode="General">
                  <c:v>577</c:v>
                </c:pt>
                <c:pt idx="9" formatCode="General">
                  <c:v>801</c:v>
                </c:pt>
                <c:pt idx="10" formatCode="General">
                  <c:v>592</c:v>
                </c:pt>
                <c:pt idx="11" formatCode="General">
                  <c:v>832</c:v>
                </c:pt>
                <c:pt idx="12">
                  <c:v>2956</c:v>
                </c:pt>
                <c:pt idx="13">
                  <c:v>4457</c:v>
                </c:pt>
                <c:pt idx="14">
                  <c:v>3875</c:v>
                </c:pt>
                <c:pt idx="15">
                  <c:v>3359</c:v>
                </c:pt>
                <c:pt idx="16">
                  <c:v>3192</c:v>
                </c:pt>
                <c:pt idx="17">
                  <c:v>4095</c:v>
                </c:pt>
                <c:pt idx="18">
                  <c:v>17969</c:v>
                </c:pt>
                <c:pt idx="19">
                  <c:v>16504</c:v>
                </c:pt>
                <c:pt idx="20">
                  <c:v>13643</c:v>
                </c:pt>
                <c:pt idx="21">
                  <c:v>13960</c:v>
                </c:pt>
                <c:pt idx="22">
                  <c:v>49663</c:v>
                </c:pt>
                <c:pt idx="23">
                  <c:v>54175</c:v>
                </c:pt>
                <c:pt idx="24">
                  <c:v>43688</c:v>
                </c:pt>
                <c:pt idx="25">
                  <c:v>39331</c:v>
                </c:pt>
                <c:pt idx="26">
                  <c:v>48032</c:v>
                </c:pt>
                <c:pt idx="27">
                  <c:v>53822</c:v>
                </c:pt>
                <c:pt idx="28">
                  <c:v>43652</c:v>
                </c:pt>
                <c:pt idx="29">
                  <c:v>35770</c:v>
                </c:pt>
                <c:pt idx="30">
                  <c:v>35389</c:v>
                </c:pt>
                <c:pt idx="31">
                  <c:v>27073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67-A141-ABBE-932D9052E9D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8919920"/>
        <c:axId val="68923984"/>
      </c:barChart>
      <c:catAx>
        <c:axId val="6891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23984"/>
        <c:crosses val="autoZero"/>
        <c:auto val="1"/>
        <c:lblAlgn val="ctr"/>
        <c:lblOffset val="100"/>
        <c:noMultiLvlLbl val="0"/>
      </c:catAx>
      <c:valAx>
        <c:axId val="68923984"/>
        <c:scaling>
          <c:orientation val="minMax"/>
        </c:scaling>
        <c:delete val="1"/>
        <c:axPos val="l"/>
        <c:numFmt formatCode="#,##0" sourceLinked="0"/>
        <c:majorTickMark val="none"/>
        <c:minorTickMark val="none"/>
        <c:tickLblPos val="nextTo"/>
        <c:crossAx val="6891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2000" b="1" baseline="0" dirty="0"/>
              <a:t>8 USC 1326 Reentry Prosecution Cases Filed 1986-2017</a:t>
            </a:r>
            <a:r>
              <a:rPr lang="en-US" b="1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'1326'!$B$3:$B$34</c:f>
              <c:numCache>
                <c:formatCode>General</c:formatCode>
                <c:ptCount val="32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</c:numCache>
            </c:numRef>
          </c:cat>
          <c:val>
            <c:numRef>
              <c:f>'1326'!$C$3:$C$34</c:f>
              <c:numCache>
                <c:formatCode>General</c:formatCode>
                <c:ptCount val="32"/>
                <c:pt idx="0">
                  <c:v>391</c:v>
                </c:pt>
                <c:pt idx="1">
                  <c:v>780</c:v>
                </c:pt>
                <c:pt idx="2">
                  <c:v>728</c:v>
                </c:pt>
                <c:pt idx="3">
                  <c:v>875</c:v>
                </c:pt>
                <c:pt idx="4" formatCode="#,##0">
                  <c:v>1057</c:v>
                </c:pt>
                <c:pt idx="5" formatCode="#,##0">
                  <c:v>1092</c:v>
                </c:pt>
                <c:pt idx="6" formatCode="#,##0">
                  <c:v>1136</c:v>
                </c:pt>
                <c:pt idx="7" formatCode="#,##0">
                  <c:v>2361</c:v>
                </c:pt>
                <c:pt idx="8" formatCode="#,##0">
                  <c:v>2695</c:v>
                </c:pt>
                <c:pt idx="9" formatCode="#,##0">
                  <c:v>3575</c:v>
                </c:pt>
                <c:pt idx="10" formatCode="#,##0">
                  <c:v>4029</c:v>
                </c:pt>
                <c:pt idx="11" formatCode="#,##0">
                  <c:v>4986</c:v>
                </c:pt>
                <c:pt idx="12" formatCode="#,##0">
                  <c:v>6566</c:v>
                </c:pt>
                <c:pt idx="13" formatCode="#,##0">
                  <c:v>6838</c:v>
                </c:pt>
                <c:pt idx="14" formatCode="#,##0">
                  <c:v>7919</c:v>
                </c:pt>
                <c:pt idx="15" formatCode="#,##0">
                  <c:v>8384</c:v>
                </c:pt>
                <c:pt idx="16" formatCode="#,##0">
                  <c:v>9337</c:v>
                </c:pt>
                <c:pt idx="17" formatCode="#,##0">
                  <c:v>11329</c:v>
                </c:pt>
                <c:pt idx="18" formatCode="#,##0">
                  <c:v>13415</c:v>
                </c:pt>
                <c:pt idx="19" formatCode="#,##0">
                  <c:v>13963</c:v>
                </c:pt>
                <c:pt idx="20" formatCode="#,##0">
                  <c:v>16493</c:v>
                </c:pt>
                <c:pt idx="21" formatCode="#,##0">
                  <c:v>17679</c:v>
                </c:pt>
                <c:pt idx="22" formatCode="#,##0">
                  <c:v>21320</c:v>
                </c:pt>
                <c:pt idx="23" formatCode="#,##0">
                  <c:v>30126</c:v>
                </c:pt>
                <c:pt idx="24" formatCode="#,##0">
                  <c:v>35836</c:v>
                </c:pt>
                <c:pt idx="25" formatCode="#,##0">
                  <c:v>36139</c:v>
                </c:pt>
                <c:pt idx="26" formatCode="#,##0">
                  <c:v>37196</c:v>
                </c:pt>
                <c:pt idx="27" formatCode="#,##0">
                  <c:v>37440</c:v>
                </c:pt>
                <c:pt idx="28" formatCode="#,##0">
                  <c:v>37929</c:v>
                </c:pt>
                <c:pt idx="29" formatCode="#,##0">
                  <c:v>33795</c:v>
                </c:pt>
                <c:pt idx="30" formatCode="#,##0">
                  <c:v>28995</c:v>
                </c:pt>
                <c:pt idx="31" formatCode="#,##0">
                  <c:v>27716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7A-5241-B93E-A30AE6B8930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15977088"/>
        <c:axId val="554993216"/>
      </c:barChart>
      <c:dateAx>
        <c:axId val="51597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993216"/>
        <c:crosses val="autoZero"/>
        <c:auto val="0"/>
        <c:lblOffset val="100"/>
        <c:baseTimeUnit val="days"/>
      </c:dateAx>
      <c:valAx>
        <c:axId val="554993216"/>
        <c:scaling>
          <c:orientation val="minMax"/>
        </c:scaling>
        <c:delete val="1"/>
        <c:axPos val="l"/>
        <c:numFmt formatCode="#,##0" sourceLinked="0"/>
        <c:majorTickMark val="none"/>
        <c:minorTickMark val="none"/>
        <c:tickLblPos val="nextTo"/>
        <c:crossAx val="515977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8 USC 1324 Bringing In and Harboring Prosecution Cases Filed 1986-2017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'1324'!$B$4:$B$35</c:f>
              <c:numCache>
                <c:formatCode>General</c:formatCode>
                <c:ptCount val="32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</c:numCache>
            </c:numRef>
          </c:cat>
          <c:val>
            <c:numRef>
              <c:f>'1324'!$C$4:$C$35</c:f>
              <c:numCache>
                <c:formatCode>#,##0</c:formatCode>
                <c:ptCount val="32"/>
                <c:pt idx="0">
                  <c:v>1265</c:v>
                </c:pt>
                <c:pt idx="1">
                  <c:v>2644</c:v>
                </c:pt>
                <c:pt idx="2">
                  <c:v>2199</c:v>
                </c:pt>
                <c:pt idx="3">
                  <c:v>1419</c:v>
                </c:pt>
                <c:pt idx="4">
                  <c:v>1587</c:v>
                </c:pt>
                <c:pt idx="5">
                  <c:v>1255</c:v>
                </c:pt>
                <c:pt idx="6">
                  <c:v>1103</c:v>
                </c:pt>
                <c:pt idx="7">
                  <c:v>1319</c:v>
                </c:pt>
                <c:pt idx="8">
                  <c:v>1049</c:v>
                </c:pt>
                <c:pt idx="9">
                  <c:v>1241</c:v>
                </c:pt>
                <c:pt idx="10">
                  <c:v>1510</c:v>
                </c:pt>
                <c:pt idx="11">
                  <c:v>1735</c:v>
                </c:pt>
                <c:pt idx="12">
                  <c:v>2654</c:v>
                </c:pt>
                <c:pt idx="13">
                  <c:v>3095</c:v>
                </c:pt>
                <c:pt idx="14">
                  <c:v>3042</c:v>
                </c:pt>
                <c:pt idx="15">
                  <c:v>2590</c:v>
                </c:pt>
                <c:pt idx="16">
                  <c:v>2741</c:v>
                </c:pt>
                <c:pt idx="17">
                  <c:v>3091</c:v>
                </c:pt>
                <c:pt idx="18">
                  <c:v>4182</c:v>
                </c:pt>
                <c:pt idx="19">
                  <c:v>4634</c:v>
                </c:pt>
                <c:pt idx="20">
                  <c:v>5082</c:v>
                </c:pt>
                <c:pt idx="21">
                  <c:v>4634</c:v>
                </c:pt>
                <c:pt idx="22">
                  <c:v>4683</c:v>
                </c:pt>
                <c:pt idx="23">
                  <c:v>3881</c:v>
                </c:pt>
                <c:pt idx="25">
                  <c:v>3194</c:v>
                </c:pt>
                <c:pt idx="26">
                  <c:v>3253</c:v>
                </c:pt>
                <c:pt idx="27">
                  <c:v>3586</c:v>
                </c:pt>
                <c:pt idx="28">
                  <c:v>3433</c:v>
                </c:pt>
                <c:pt idx="29">
                  <c:v>3461</c:v>
                </c:pt>
                <c:pt idx="30">
                  <c:v>3826</c:v>
                </c:pt>
                <c:pt idx="31">
                  <c:v>3902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5F-B645-A724-277F60F3937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70835152"/>
        <c:axId val="72429392"/>
      </c:barChart>
      <c:catAx>
        <c:axId val="7083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29392"/>
        <c:crosses val="autoZero"/>
        <c:auto val="1"/>
        <c:lblAlgn val="ctr"/>
        <c:lblOffset val="100"/>
        <c:noMultiLvlLbl val="0"/>
      </c:catAx>
      <c:valAx>
        <c:axId val="72429392"/>
        <c:scaling>
          <c:orientation val="minMax"/>
        </c:scaling>
        <c:delete val="1"/>
        <c:axPos val="l"/>
        <c:numFmt formatCode="#,##0" sourceLinked="0"/>
        <c:majorTickMark val="none"/>
        <c:minorTickMark val="none"/>
        <c:tickLblPos val="nextTo"/>
        <c:crossAx val="7083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2000" baseline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26CFF-1304-904A-87EE-3FD70B836A37}" type="datetimeFigureOut">
              <a:rPr lang="en-US" smtClean="0"/>
              <a:t>3/10/18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EEC6E-2EAC-924D-8C4A-E0B8F0DAA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2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1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5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9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3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9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3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9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5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4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E2625-38FE-5443-B6E9-9D3018058034}" type="datetimeFigureOut">
              <a:rPr lang="en-US" smtClean="0"/>
              <a:t>3/10/18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B68EC-337B-B446-BBE2-CFDF72C9E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9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24760"/>
            <a:ext cx="5486400" cy="180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4172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698968"/>
              </p:ext>
            </p:extLst>
          </p:nvPr>
        </p:nvGraphicFramePr>
        <p:xfrm>
          <a:off x="0" y="155221"/>
          <a:ext cx="12192000" cy="670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335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9496531"/>
              </p:ext>
            </p:extLst>
          </p:nvPr>
        </p:nvGraphicFramePr>
        <p:xfrm>
          <a:off x="0" y="-490654"/>
          <a:ext cx="12191999" cy="756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9306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203801"/>
              </p:ext>
            </p:extLst>
          </p:nvPr>
        </p:nvGraphicFramePr>
        <p:xfrm>
          <a:off x="0" y="-133816"/>
          <a:ext cx="12191999" cy="6991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6685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3565444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294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1355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501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993820"/>
              </p:ext>
            </p:extLst>
          </p:nvPr>
        </p:nvGraphicFramePr>
        <p:xfrm>
          <a:off x="1" y="-57275"/>
          <a:ext cx="12192000" cy="697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7534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457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327651"/>
              </p:ext>
            </p:extLst>
          </p:nvPr>
        </p:nvGraphicFramePr>
        <p:xfrm>
          <a:off x="1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05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50124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372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4155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3982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25947"/>
              </p:ext>
            </p:extLst>
          </p:nvPr>
        </p:nvGraphicFramePr>
        <p:xfrm>
          <a:off x="1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7689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11103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1682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252355"/>
              </p:ext>
            </p:extLst>
          </p:nvPr>
        </p:nvGraphicFramePr>
        <p:xfrm>
          <a:off x="0" y="79375"/>
          <a:ext cx="12191999" cy="669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257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2599840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2255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167171"/>
              </p:ext>
            </p:extLst>
          </p:nvPr>
        </p:nvGraphicFramePr>
        <p:xfrm>
          <a:off x="0" y="174625"/>
          <a:ext cx="12191999" cy="650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860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147</Words>
  <Application>Microsoft Office PowerPoint</Application>
  <PresentationFormat>Widescreen</PresentationFormat>
  <Paragraphs>43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Judy Greene</dc:creator>
  <cp:lastModifiedBy>Judy Greene</cp:lastModifiedBy>
  <cp:revision>11</cp:revision>
  <dcterms:created xsi:type="dcterms:W3CDTF">2017-11-27T21:33:09Z</dcterms:created>
  <dcterms:modified xsi:type="dcterms:W3CDTF">2018-03-11T01:47:31Z</dcterms:modified>
</cp:coreProperties>
</file>